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BE4477-480C-4D3E-86B6-AEA4A8B2F390}"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FE984-BC29-4AE8-B9C0-634F795C1FDC}" type="slidenum">
              <a:rPr lang="en-US" smtClean="0"/>
              <a:t>‹#›</a:t>
            </a:fld>
            <a:endParaRPr lang="en-US"/>
          </a:p>
        </p:txBody>
      </p:sp>
    </p:spTree>
    <p:extLst>
      <p:ext uri="{BB962C8B-B14F-4D97-AF65-F5344CB8AC3E}">
        <p14:creationId xmlns:p14="http://schemas.microsoft.com/office/powerpoint/2010/main" val="133288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E4477-480C-4D3E-86B6-AEA4A8B2F390}"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FE984-BC29-4AE8-B9C0-634F795C1FDC}" type="slidenum">
              <a:rPr lang="en-US" smtClean="0"/>
              <a:t>‹#›</a:t>
            </a:fld>
            <a:endParaRPr lang="en-US"/>
          </a:p>
        </p:txBody>
      </p:sp>
    </p:spTree>
    <p:extLst>
      <p:ext uri="{BB962C8B-B14F-4D97-AF65-F5344CB8AC3E}">
        <p14:creationId xmlns:p14="http://schemas.microsoft.com/office/powerpoint/2010/main" val="284759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E4477-480C-4D3E-86B6-AEA4A8B2F390}"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FE984-BC29-4AE8-B9C0-634F795C1FDC}" type="slidenum">
              <a:rPr lang="en-US" smtClean="0"/>
              <a:t>‹#›</a:t>
            </a:fld>
            <a:endParaRPr lang="en-US"/>
          </a:p>
        </p:txBody>
      </p:sp>
    </p:spTree>
    <p:extLst>
      <p:ext uri="{BB962C8B-B14F-4D97-AF65-F5344CB8AC3E}">
        <p14:creationId xmlns:p14="http://schemas.microsoft.com/office/powerpoint/2010/main" val="3393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E4477-480C-4D3E-86B6-AEA4A8B2F390}"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FE984-BC29-4AE8-B9C0-634F795C1FDC}" type="slidenum">
              <a:rPr lang="en-US" smtClean="0"/>
              <a:t>‹#›</a:t>
            </a:fld>
            <a:endParaRPr lang="en-US"/>
          </a:p>
        </p:txBody>
      </p:sp>
    </p:spTree>
    <p:extLst>
      <p:ext uri="{BB962C8B-B14F-4D97-AF65-F5344CB8AC3E}">
        <p14:creationId xmlns:p14="http://schemas.microsoft.com/office/powerpoint/2010/main" val="386836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BE4477-480C-4D3E-86B6-AEA4A8B2F390}"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FE984-BC29-4AE8-B9C0-634F795C1FDC}" type="slidenum">
              <a:rPr lang="en-US" smtClean="0"/>
              <a:t>‹#›</a:t>
            </a:fld>
            <a:endParaRPr lang="en-US"/>
          </a:p>
        </p:txBody>
      </p:sp>
    </p:spTree>
    <p:extLst>
      <p:ext uri="{BB962C8B-B14F-4D97-AF65-F5344CB8AC3E}">
        <p14:creationId xmlns:p14="http://schemas.microsoft.com/office/powerpoint/2010/main" val="190301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BE4477-480C-4D3E-86B6-AEA4A8B2F390}"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FE984-BC29-4AE8-B9C0-634F795C1FDC}" type="slidenum">
              <a:rPr lang="en-US" smtClean="0"/>
              <a:t>‹#›</a:t>
            </a:fld>
            <a:endParaRPr lang="en-US"/>
          </a:p>
        </p:txBody>
      </p:sp>
    </p:spTree>
    <p:extLst>
      <p:ext uri="{BB962C8B-B14F-4D97-AF65-F5344CB8AC3E}">
        <p14:creationId xmlns:p14="http://schemas.microsoft.com/office/powerpoint/2010/main" val="28886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BE4477-480C-4D3E-86B6-AEA4A8B2F390}" type="datetimeFigureOut">
              <a:rPr lang="en-US" smtClean="0"/>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3FE984-BC29-4AE8-B9C0-634F795C1FDC}" type="slidenum">
              <a:rPr lang="en-US" smtClean="0"/>
              <a:t>‹#›</a:t>
            </a:fld>
            <a:endParaRPr lang="en-US"/>
          </a:p>
        </p:txBody>
      </p:sp>
    </p:spTree>
    <p:extLst>
      <p:ext uri="{BB962C8B-B14F-4D97-AF65-F5344CB8AC3E}">
        <p14:creationId xmlns:p14="http://schemas.microsoft.com/office/powerpoint/2010/main" val="210736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BE4477-480C-4D3E-86B6-AEA4A8B2F390}" type="datetimeFigureOut">
              <a:rPr lang="en-US" smtClean="0"/>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3FE984-BC29-4AE8-B9C0-634F795C1FDC}" type="slidenum">
              <a:rPr lang="en-US" smtClean="0"/>
              <a:t>‹#›</a:t>
            </a:fld>
            <a:endParaRPr lang="en-US"/>
          </a:p>
        </p:txBody>
      </p:sp>
    </p:spTree>
    <p:extLst>
      <p:ext uri="{BB962C8B-B14F-4D97-AF65-F5344CB8AC3E}">
        <p14:creationId xmlns:p14="http://schemas.microsoft.com/office/powerpoint/2010/main" val="19671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E4477-480C-4D3E-86B6-AEA4A8B2F390}" type="datetimeFigureOut">
              <a:rPr lang="en-US" smtClean="0"/>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3FE984-BC29-4AE8-B9C0-634F795C1FDC}" type="slidenum">
              <a:rPr lang="en-US" smtClean="0"/>
              <a:t>‹#›</a:t>
            </a:fld>
            <a:endParaRPr lang="en-US"/>
          </a:p>
        </p:txBody>
      </p:sp>
    </p:spTree>
    <p:extLst>
      <p:ext uri="{BB962C8B-B14F-4D97-AF65-F5344CB8AC3E}">
        <p14:creationId xmlns:p14="http://schemas.microsoft.com/office/powerpoint/2010/main" val="248422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E4477-480C-4D3E-86B6-AEA4A8B2F390}"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FE984-BC29-4AE8-B9C0-634F795C1FDC}" type="slidenum">
              <a:rPr lang="en-US" smtClean="0"/>
              <a:t>‹#›</a:t>
            </a:fld>
            <a:endParaRPr lang="en-US"/>
          </a:p>
        </p:txBody>
      </p:sp>
    </p:spTree>
    <p:extLst>
      <p:ext uri="{BB962C8B-B14F-4D97-AF65-F5344CB8AC3E}">
        <p14:creationId xmlns:p14="http://schemas.microsoft.com/office/powerpoint/2010/main" val="174599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E4477-480C-4D3E-86B6-AEA4A8B2F390}"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FE984-BC29-4AE8-B9C0-634F795C1FDC}" type="slidenum">
              <a:rPr lang="en-US" smtClean="0"/>
              <a:t>‹#›</a:t>
            </a:fld>
            <a:endParaRPr lang="en-US"/>
          </a:p>
        </p:txBody>
      </p:sp>
    </p:spTree>
    <p:extLst>
      <p:ext uri="{BB962C8B-B14F-4D97-AF65-F5344CB8AC3E}">
        <p14:creationId xmlns:p14="http://schemas.microsoft.com/office/powerpoint/2010/main" val="339884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E4477-480C-4D3E-86B6-AEA4A8B2F390}" type="datetimeFigureOut">
              <a:rPr lang="en-US" smtClean="0"/>
              <a:t>9/6/2021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FE984-BC29-4AE8-B9C0-634F795C1FDC}" type="slidenum">
              <a:rPr lang="en-US" smtClean="0"/>
              <a:t>‹#›</a:t>
            </a:fld>
            <a:endParaRPr lang="en-US"/>
          </a:p>
        </p:txBody>
      </p:sp>
    </p:spTree>
    <p:extLst>
      <p:ext uri="{BB962C8B-B14F-4D97-AF65-F5344CB8AC3E}">
        <p14:creationId xmlns:p14="http://schemas.microsoft.com/office/powerpoint/2010/main" val="2053240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1703389" y="306389"/>
            <a:ext cx="85693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i="1">
                <a:solidFill>
                  <a:schemeClr val="accent2"/>
                </a:solidFill>
              </a:rPr>
              <a:t>Netid and Hostid</a:t>
            </a:r>
          </a:p>
          <a:p>
            <a:pPr eaLnBrk="1" hangingPunct="1">
              <a:spcBef>
                <a:spcPct val="0"/>
              </a:spcBef>
              <a:buFontTx/>
              <a:buNone/>
            </a:pPr>
            <a:endParaRPr lang="en-US" altLang="en-US" sz="2000" b="1" i="1">
              <a:solidFill>
                <a:schemeClr val="accent2"/>
              </a:solidFill>
            </a:endParaRPr>
          </a:p>
          <a:p>
            <a:pPr eaLnBrk="1" hangingPunct="1">
              <a:spcBef>
                <a:spcPct val="0"/>
              </a:spcBef>
              <a:buFontTx/>
              <a:buNone/>
            </a:pPr>
            <a:r>
              <a:rPr lang="en-US" altLang="en-US" sz="1800">
                <a:solidFill>
                  <a:srgbClr val="FF0000"/>
                </a:solidFill>
                <a:sym typeface="Wingdings" panose="05000000000000000000" pitchFamily="2" charset="2"/>
              </a:rPr>
              <a:t></a:t>
            </a:r>
            <a:r>
              <a:rPr lang="en-US" altLang="en-US" sz="1800"/>
              <a:t> </a:t>
            </a:r>
            <a:r>
              <a:rPr lang="en-US" altLang="en-US" sz="2000"/>
              <a:t>In classful addressing, an IP address in class A, B, or C is divided into </a:t>
            </a:r>
            <a:r>
              <a:rPr lang="en-US" altLang="en-US" sz="2000" b="1" i="1"/>
              <a:t>netid</a:t>
            </a:r>
            <a:r>
              <a:rPr lang="en-US" altLang="en-US" sz="2000"/>
              <a:t> and </a:t>
            </a:r>
            <a:r>
              <a:rPr lang="en-US" altLang="en-US" sz="2000" b="1" i="1"/>
              <a:t>hostid</a:t>
            </a:r>
            <a:r>
              <a:rPr lang="en-US" altLang="en-US" sz="2000"/>
              <a:t>. These parts are of varying lengths, depending on the class of the address.</a:t>
            </a:r>
          </a:p>
          <a:p>
            <a:pPr eaLnBrk="1" hangingPunct="1">
              <a:spcBef>
                <a:spcPct val="0"/>
              </a:spcBef>
              <a:buFontTx/>
              <a:buNone/>
            </a:pPr>
            <a:endParaRPr lang="en-US" altLang="en-US" sz="2000"/>
          </a:p>
          <a:p>
            <a:pPr eaLnBrk="1" hangingPunct="1">
              <a:spcBef>
                <a:spcPct val="0"/>
              </a:spcBef>
              <a:buFontTx/>
              <a:buNone/>
            </a:pPr>
            <a:r>
              <a:rPr lang="en-US" altLang="en-US" sz="1800">
                <a:solidFill>
                  <a:srgbClr val="FF0000"/>
                </a:solidFill>
                <a:sym typeface="Wingdings" panose="05000000000000000000" pitchFamily="2" charset="2"/>
              </a:rPr>
              <a:t></a:t>
            </a:r>
            <a:r>
              <a:rPr lang="en-US" altLang="en-US" sz="1800"/>
              <a:t> </a:t>
            </a:r>
            <a:r>
              <a:rPr lang="en-US" altLang="en-US" sz="2000"/>
              <a:t>In class A, one byte defines the netid and three bytes define the hostid. In class B, two bytes define the netid and two bytes define the hostid. In class C, three bytes define the netid and one byte defines the hostid.</a:t>
            </a:r>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75" y="3716338"/>
            <a:ext cx="869315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277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1752600" y="200026"/>
            <a:ext cx="8458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i="1">
                <a:solidFill>
                  <a:schemeClr val="accent2"/>
                </a:solidFill>
              </a:rPr>
              <a:t>Example :</a:t>
            </a:r>
          </a:p>
          <a:p>
            <a:pPr eaLnBrk="1" hangingPunct="1">
              <a:spcBef>
                <a:spcPct val="50000"/>
              </a:spcBef>
              <a:buFontTx/>
              <a:buNone/>
            </a:pPr>
            <a:r>
              <a:rPr lang="en-US" altLang="en-US" sz="2000"/>
              <a:t>Given the address 23.56.7.91, find the network address.</a:t>
            </a:r>
          </a:p>
        </p:txBody>
      </p:sp>
      <p:sp>
        <p:nvSpPr>
          <p:cNvPr id="25603" name="Rectangle 5"/>
          <p:cNvSpPr>
            <a:spLocks noChangeArrowheads="1"/>
          </p:cNvSpPr>
          <p:nvPr/>
        </p:nvSpPr>
        <p:spPr bwMode="auto">
          <a:xfrm>
            <a:off x="1774825" y="1163638"/>
            <a:ext cx="8382000" cy="10160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t>The class is A. Only the first byte defines the netid. We can find the network address by replacing the hostid bytes (56.7.91) with 0s. Therefore, the network address is 23.0.0.0. </a:t>
            </a:r>
          </a:p>
        </p:txBody>
      </p:sp>
      <p:sp>
        <p:nvSpPr>
          <p:cNvPr id="25604" name="Rectangle 6"/>
          <p:cNvSpPr>
            <a:spLocks noChangeArrowheads="1"/>
          </p:cNvSpPr>
          <p:nvPr/>
        </p:nvSpPr>
        <p:spPr bwMode="auto">
          <a:xfrm>
            <a:off x="1774825" y="2636838"/>
            <a:ext cx="84582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i="1">
                <a:solidFill>
                  <a:schemeClr val="accent2"/>
                </a:solidFill>
              </a:rPr>
              <a:t>Example :</a:t>
            </a:r>
          </a:p>
          <a:p>
            <a:pPr eaLnBrk="1" hangingPunct="1">
              <a:spcBef>
                <a:spcPct val="50000"/>
              </a:spcBef>
              <a:buFontTx/>
              <a:buNone/>
            </a:pPr>
            <a:r>
              <a:rPr lang="en-US" altLang="en-US" sz="2000"/>
              <a:t>Given the address 132.6.17.85, find the network address.</a:t>
            </a:r>
          </a:p>
        </p:txBody>
      </p:sp>
      <p:sp>
        <p:nvSpPr>
          <p:cNvPr id="25605" name="Rectangle 7"/>
          <p:cNvSpPr>
            <a:spLocks noChangeArrowheads="1"/>
          </p:cNvSpPr>
          <p:nvPr/>
        </p:nvSpPr>
        <p:spPr bwMode="auto">
          <a:xfrm>
            <a:off x="1752600" y="3565525"/>
            <a:ext cx="8382000" cy="10160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t>The class is B. The first 2 bytes defines the netid. We can find the network address by replacing the hostid bytes (17.85) with 0s. Therefore, the network address is 132.6.0.0.</a:t>
            </a:r>
          </a:p>
        </p:txBody>
      </p:sp>
      <p:sp>
        <p:nvSpPr>
          <p:cNvPr id="25606" name="Rectangle 8"/>
          <p:cNvSpPr>
            <a:spLocks noChangeArrowheads="1"/>
          </p:cNvSpPr>
          <p:nvPr/>
        </p:nvSpPr>
        <p:spPr bwMode="auto">
          <a:xfrm>
            <a:off x="1774825" y="5013326"/>
            <a:ext cx="8458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i="1">
                <a:solidFill>
                  <a:schemeClr val="accent2"/>
                </a:solidFill>
              </a:rPr>
              <a:t>Example :</a:t>
            </a:r>
          </a:p>
          <a:p>
            <a:pPr eaLnBrk="1" hangingPunct="1">
              <a:spcBef>
                <a:spcPct val="50000"/>
              </a:spcBef>
              <a:buFontTx/>
              <a:buNone/>
            </a:pPr>
            <a:r>
              <a:rPr lang="en-US" altLang="en-US" sz="2000"/>
              <a:t>Given the network address 17.0.0.0, find the class.</a:t>
            </a:r>
          </a:p>
        </p:txBody>
      </p:sp>
      <p:sp>
        <p:nvSpPr>
          <p:cNvPr id="25607" name="Rectangle 9"/>
          <p:cNvSpPr>
            <a:spLocks noChangeArrowheads="1"/>
          </p:cNvSpPr>
          <p:nvPr/>
        </p:nvSpPr>
        <p:spPr bwMode="auto">
          <a:xfrm>
            <a:off x="1774825" y="5949950"/>
            <a:ext cx="8382000" cy="4064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t>The class is A because the netid is only 1 byte.</a:t>
            </a:r>
          </a:p>
        </p:txBody>
      </p:sp>
    </p:spTree>
    <p:extLst>
      <p:ext uri="{BB962C8B-B14F-4D97-AF65-F5344CB8AC3E}">
        <p14:creationId xmlns:p14="http://schemas.microsoft.com/office/powerpoint/2010/main" val="1316708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612900"/>
            <a:ext cx="7267575"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1774825" y="115889"/>
            <a:ext cx="6624638"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i="1">
                <a:solidFill>
                  <a:schemeClr val="accent2"/>
                </a:solidFill>
              </a:rPr>
              <a:t>A sample Internet with Classful Addresses</a:t>
            </a:r>
          </a:p>
          <a:p>
            <a:pPr eaLnBrk="1" hangingPunct="1">
              <a:spcBef>
                <a:spcPct val="50000"/>
              </a:spcBef>
              <a:buFontTx/>
              <a:buAutoNum type="arabicPeriod"/>
            </a:pPr>
            <a:r>
              <a:rPr lang="en-US" altLang="en-US" sz="1600"/>
              <a:t>A token Ring LAN with network address 220.3.6.0 (class C)</a:t>
            </a:r>
          </a:p>
          <a:p>
            <a:pPr eaLnBrk="1" hangingPunct="1">
              <a:spcBef>
                <a:spcPct val="50000"/>
              </a:spcBef>
              <a:buFontTx/>
              <a:buAutoNum type="arabicPeriod"/>
            </a:pPr>
            <a:r>
              <a:rPr lang="en-US" altLang="en-US" sz="1600"/>
              <a:t>An Ethernet </a:t>
            </a:r>
            <a:r>
              <a:rPr lang="en-US" altLang="en-US" sz="1800"/>
              <a:t>LAN with network address 134.18.0.0 (class B)</a:t>
            </a:r>
          </a:p>
          <a:p>
            <a:pPr eaLnBrk="1" hangingPunct="1">
              <a:spcBef>
                <a:spcPct val="50000"/>
              </a:spcBef>
              <a:buFontTx/>
              <a:buAutoNum type="arabicPeriod"/>
            </a:pPr>
            <a:r>
              <a:rPr lang="en-US" altLang="en-US" sz="1800"/>
              <a:t>An Ethernet LAN with network address 124.0.0.0 (class A)</a:t>
            </a:r>
          </a:p>
          <a:p>
            <a:pPr eaLnBrk="1" hangingPunct="1">
              <a:spcBef>
                <a:spcPct val="50000"/>
              </a:spcBef>
              <a:buFontTx/>
              <a:buAutoNum type="arabicPeriod"/>
            </a:pPr>
            <a:r>
              <a:rPr lang="en-US" altLang="en-US" sz="1800"/>
              <a:t>A point-to-point WAN.</a:t>
            </a:r>
          </a:p>
        </p:txBody>
      </p:sp>
    </p:spTree>
    <p:extLst>
      <p:ext uri="{BB962C8B-B14F-4D97-AF65-F5344CB8AC3E}">
        <p14:creationId xmlns:p14="http://schemas.microsoft.com/office/powerpoint/2010/main" val="665261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881188" y="142875"/>
            <a:ext cx="85010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i="1">
                <a:solidFill>
                  <a:schemeClr val="accent2"/>
                </a:solidFill>
              </a:rPr>
              <a:t>Mask</a:t>
            </a:r>
          </a:p>
          <a:p>
            <a:pPr eaLnBrk="1" hangingPunct="1">
              <a:spcBef>
                <a:spcPct val="0"/>
              </a:spcBef>
              <a:buFontTx/>
              <a:buNone/>
            </a:pPr>
            <a:endParaRPr lang="en-US" altLang="en-US" sz="1800" b="1" i="1">
              <a:solidFill>
                <a:schemeClr val="accent2"/>
              </a:solidFill>
            </a:endParaRPr>
          </a:p>
          <a:p>
            <a:pPr eaLnBrk="1" hangingPunct="1">
              <a:spcBef>
                <a:spcPct val="0"/>
              </a:spcBef>
            </a:pPr>
            <a:r>
              <a:rPr lang="en-US" altLang="en-US" sz="1800"/>
              <a:t> Although the length of the netid and hostid (in bits) is predetermined in classful addressing, we can also use a mask (also called the default mask), a 32-bit number made of contiguous 1s followed by contiguous 0s. The masks for classes A, B, and C are shown in the following table :</a:t>
            </a:r>
          </a:p>
          <a:p>
            <a:pPr eaLnBrk="1" hangingPunct="1">
              <a:spcBef>
                <a:spcPct val="0"/>
              </a:spcBef>
              <a:buFontTx/>
              <a:buNone/>
            </a:pPr>
            <a:endParaRPr lang="en-US" altLang="en-US" sz="1800"/>
          </a:p>
        </p:txBody>
      </p:sp>
      <p:sp>
        <p:nvSpPr>
          <p:cNvPr id="27651" name="Rectangle 3"/>
          <p:cNvSpPr>
            <a:spLocks noChangeArrowheads="1"/>
          </p:cNvSpPr>
          <p:nvPr/>
        </p:nvSpPr>
        <p:spPr bwMode="auto">
          <a:xfrm>
            <a:off x="1881188" y="4960939"/>
            <a:ext cx="85725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sz="1800"/>
              <a:t> The mask can help us to find the netid and the hostid. For example, the mask for a class A address has eight 1s, which means the first 8 bits of any address in class A define the netid; the next 24 bits define the hostid.</a:t>
            </a:r>
          </a:p>
          <a:p>
            <a:pPr eaLnBrk="1" hangingPunct="1">
              <a:spcBef>
                <a:spcPct val="0"/>
              </a:spcBef>
              <a:buFontTx/>
              <a:buNone/>
            </a:pPr>
            <a:r>
              <a:rPr lang="en-US" altLang="en-US" sz="1800"/>
              <a:t>The last column in the table shows the mask in the form </a:t>
            </a:r>
            <a:r>
              <a:rPr lang="en-US" altLang="en-US" sz="1800" i="1"/>
              <a:t>In where n can be 8, 16,</a:t>
            </a:r>
          </a:p>
          <a:p>
            <a:pPr eaLnBrk="1" hangingPunct="1">
              <a:spcBef>
                <a:spcPct val="0"/>
              </a:spcBef>
              <a:buFontTx/>
              <a:buNone/>
            </a:pPr>
            <a:r>
              <a:rPr lang="en-US" altLang="en-US" sz="1800"/>
              <a:t>or 24 in classful addressing. This notation is also called slash notation or Classless</a:t>
            </a:r>
          </a:p>
          <a:p>
            <a:pPr eaLnBrk="1" hangingPunct="1">
              <a:spcBef>
                <a:spcPct val="0"/>
              </a:spcBef>
              <a:buFontTx/>
              <a:buNone/>
            </a:pPr>
            <a:r>
              <a:rPr lang="en-US" altLang="en-US" sz="1800"/>
              <a:t>Interdomain Routing (CIDR) notation.</a:t>
            </a:r>
          </a:p>
        </p:txBody>
      </p:sp>
      <p:sp>
        <p:nvSpPr>
          <p:cNvPr id="27652" name="TextBox 4"/>
          <p:cNvSpPr txBox="1">
            <a:spLocks noChangeArrowheads="1"/>
          </p:cNvSpPr>
          <p:nvPr/>
        </p:nvSpPr>
        <p:spPr bwMode="auto">
          <a:xfrm>
            <a:off x="8882064" y="2600326"/>
            <a:ext cx="428625" cy="276225"/>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t>/8</a:t>
            </a:r>
          </a:p>
        </p:txBody>
      </p:sp>
      <p:graphicFrame>
        <p:nvGraphicFramePr>
          <p:cNvPr id="7" name="Group 83"/>
          <p:cNvGraphicFramePr>
            <a:graphicFrameLocks noGrp="1"/>
          </p:cNvGraphicFramePr>
          <p:nvPr/>
        </p:nvGraphicFramePr>
        <p:xfrm>
          <a:off x="1852613" y="2043113"/>
          <a:ext cx="8458200" cy="2743200"/>
        </p:xfrm>
        <a:graphic>
          <a:graphicData uri="http://schemas.openxmlformats.org/drawingml/2006/table">
            <a:tbl>
              <a:tblPr/>
              <a:tblGrid>
                <a:gridCol w="914400"/>
                <a:gridCol w="4191000"/>
                <a:gridCol w="1828800"/>
                <a:gridCol w="1524000"/>
              </a:tblGrid>
              <a:tr h="769938">
                <a:tc>
                  <a:txBody>
                    <a:bodyPr/>
                    <a:lstStyle/>
                    <a:p>
                      <a:pPr marL="0" marR="0" lvl="0" indent="0" algn="ctr" defTabSz="914400" rtl="0" eaLnBrk="1" fontAlgn="base" latinLnBrk="0" hangingPunct="1">
                        <a:lnSpc>
                          <a:spcPct val="100000"/>
                        </a:lnSpc>
                        <a:spcBef>
                          <a:spcPct val="20000"/>
                        </a:spcBef>
                        <a:spcAft>
                          <a:spcPts val="300"/>
                        </a:spcAft>
                        <a:buClr>
                          <a:schemeClr val="folHlink"/>
                        </a:buClr>
                        <a:buSzPct val="60000"/>
                        <a:buFont typeface="Wingdings" pitchFamily="2" charset="2"/>
                        <a:buNone/>
                        <a:tabLst/>
                      </a:pPr>
                      <a:r>
                        <a:rPr kumimoji="0" lang="en-US" sz="1800" b="1" i="0" u="none" strike="noStrike" cap="none" normalizeH="0" baseline="0" dirty="0" smtClean="0">
                          <a:ln>
                            <a:noFill/>
                          </a:ln>
                          <a:solidFill>
                            <a:schemeClr val="bg1"/>
                          </a:solidFill>
                          <a:effectLst/>
                          <a:latin typeface="Courier" pitchFamily="49" charset="0"/>
                        </a:rPr>
                        <a:t>Class</a:t>
                      </a:r>
                    </a:p>
                  </a:txBody>
                  <a:tcPr anchor="ctr" horzOverflow="overflow">
                    <a:lnL w="38100"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1" u="none" strike="noStrike" cap="none" normalizeH="0" baseline="0" smtClean="0">
                          <a:ln>
                            <a:noFill/>
                          </a:ln>
                          <a:solidFill>
                            <a:schemeClr val="bg1"/>
                          </a:solidFill>
                          <a:effectLst/>
                          <a:latin typeface="Times" pitchFamily="18" charset="0"/>
                        </a:rPr>
                        <a:t>In Binary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1" u="none" strike="noStrike" cap="none" normalizeH="0" baseline="0" smtClean="0">
                          <a:ln>
                            <a:noFill/>
                          </a:ln>
                          <a:solidFill>
                            <a:schemeClr val="bg1"/>
                          </a:solidFill>
                          <a:effectLst/>
                          <a:latin typeface="Times" pitchFamily="18" charset="0"/>
                        </a:rPr>
                        <a:t>In Dotted-Decimal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1" u="none" strike="noStrike" cap="none" normalizeH="0" baseline="0" smtClean="0">
                          <a:ln>
                            <a:noFill/>
                          </a:ln>
                          <a:solidFill>
                            <a:schemeClr val="bg1"/>
                          </a:solidFill>
                          <a:effectLst/>
                          <a:latin typeface="Times" pitchFamily="18" charset="0"/>
                        </a:rPr>
                        <a:t>Using Slash</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612775">
                <a:tc>
                  <a:txBody>
                    <a:bodyPr/>
                    <a:lstStyle/>
                    <a:p>
                      <a:pPr marL="0" marR="0" lvl="0" indent="0" algn="ctr" defTabSz="914400" rtl="0" eaLnBrk="1" fontAlgn="base" latinLnBrk="0" hangingPunct="1">
                        <a:lnSpc>
                          <a:spcPct val="100000"/>
                        </a:lnSpc>
                        <a:spcBef>
                          <a:spcPct val="20000"/>
                        </a:spcBef>
                        <a:spcAft>
                          <a:spcPts val="30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Courier" pitchFamily="49" charset="0"/>
                        </a:rPr>
                        <a:t>A</a:t>
                      </a:r>
                    </a:p>
                  </a:txBody>
                  <a:tcPr anchor="ctr" horzOverflow="overflow">
                    <a:lnL w="38100"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bg1"/>
                          </a:solidFill>
                          <a:effectLst/>
                          <a:latin typeface="Times" pitchFamily="18" charset="0"/>
                        </a:rPr>
                        <a:t>11111111 00000000    00000000 00000000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dirty="0" smtClean="0">
                          <a:ln>
                            <a:noFill/>
                          </a:ln>
                          <a:solidFill>
                            <a:schemeClr val="bg1"/>
                          </a:solidFill>
                          <a:effectLst/>
                          <a:latin typeface="Times" pitchFamily="18" charset="0"/>
                        </a:rPr>
                        <a:t>255.0.0.0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bg1"/>
                          </a:solidFill>
                          <a:effectLst/>
                          <a:latin typeface="Times" pitchFamily="18" charset="0"/>
                        </a:rPr>
                        <a:t>/8</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r>
              <a:tr h="769938">
                <a:tc>
                  <a:txBody>
                    <a:bodyPr/>
                    <a:lstStyle/>
                    <a:p>
                      <a:pPr marL="0" marR="0" lvl="0" indent="0" algn="ctr" defTabSz="914400" rtl="0" eaLnBrk="1" fontAlgn="base" latinLnBrk="0" hangingPunct="1">
                        <a:lnSpc>
                          <a:spcPct val="100000"/>
                        </a:lnSpc>
                        <a:spcBef>
                          <a:spcPct val="20000"/>
                        </a:spcBef>
                        <a:spcAft>
                          <a:spcPts val="30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Courier" pitchFamily="49" charset="0"/>
                        </a:rPr>
                        <a:t>B</a:t>
                      </a:r>
                    </a:p>
                  </a:txBody>
                  <a:tcPr anchor="ctr" horzOverflow="overflow">
                    <a:lnL w="38100"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dirty="0" smtClean="0">
                          <a:ln>
                            <a:noFill/>
                          </a:ln>
                          <a:solidFill>
                            <a:schemeClr val="bg1"/>
                          </a:solidFill>
                          <a:effectLst/>
                          <a:latin typeface="Times" pitchFamily="18" charset="0"/>
                        </a:rPr>
                        <a:t>11111111 11111111    00000000 00000000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bg1"/>
                          </a:solidFill>
                          <a:effectLst/>
                          <a:latin typeface="Times" pitchFamily="18" charset="0"/>
                        </a:rPr>
                        <a:t>255.255.0.0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bg1"/>
                          </a:solidFill>
                          <a:effectLst/>
                          <a:latin typeface="Times" pitchFamily="18" charset="0"/>
                        </a:rPr>
                        <a:t>/16</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r>
              <a:tr h="590550">
                <a:tc>
                  <a:txBody>
                    <a:bodyPr/>
                    <a:lstStyle/>
                    <a:p>
                      <a:pPr marL="0" marR="0" lvl="0" indent="0" algn="ctr" defTabSz="914400" rtl="0" eaLnBrk="1" fontAlgn="base" latinLnBrk="0" hangingPunct="1">
                        <a:lnSpc>
                          <a:spcPct val="100000"/>
                        </a:lnSpc>
                        <a:spcBef>
                          <a:spcPct val="20000"/>
                        </a:spcBef>
                        <a:spcAft>
                          <a:spcPts val="300"/>
                        </a:spcAft>
                        <a:buClr>
                          <a:schemeClr val="folHlink"/>
                        </a:buClr>
                        <a:buSzPct val="60000"/>
                        <a:buFont typeface="Wingdings" pitchFamily="2" charset="2"/>
                        <a:buNone/>
                        <a:tabLst/>
                      </a:pPr>
                      <a:r>
                        <a:rPr kumimoji="0" lang="en-US" sz="1800" b="1" i="0" u="none" strike="noStrike" cap="none" normalizeH="0" baseline="0" smtClean="0">
                          <a:ln>
                            <a:noFill/>
                          </a:ln>
                          <a:solidFill>
                            <a:schemeClr val="hlink"/>
                          </a:solidFill>
                          <a:effectLst/>
                          <a:latin typeface="Courier" pitchFamily="49" charset="0"/>
                        </a:rPr>
                        <a:t>C</a:t>
                      </a:r>
                    </a:p>
                  </a:txBody>
                  <a:tcPr anchor="ctr" horzOverflow="overflow">
                    <a:lnL w="38100" cap="flat" cmpd="sng" algn="ctr">
                      <a:solidFill>
                        <a:schemeClr val="hlin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dirty="0" smtClean="0">
                          <a:ln>
                            <a:noFill/>
                          </a:ln>
                          <a:solidFill>
                            <a:schemeClr val="bg1"/>
                          </a:solidFill>
                          <a:effectLst/>
                          <a:latin typeface="Times" pitchFamily="18" charset="0"/>
                        </a:rPr>
                        <a:t>11111111 111111111  11111111 00000000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6666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bg1"/>
                          </a:solidFill>
                          <a:effectLst/>
                          <a:latin typeface="Times" pitchFamily="18" charset="0"/>
                        </a:rPr>
                        <a:t>255.255.255.0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6666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dirty="0" smtClean="0">
                          <a:ln>
                            <a:noFill/>
                          </a:ln>
                          <a:solidFill>
                            <a:schemeClr val="bg1"/>
                          </a:solidFill>
                          <a:effectLst/>
                          <a:latin typeface="Times" pitchFamily="18" charset="0"/>
                        </a:rPr>
                        <a:t>/24</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hlink"/>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6666FF"/>
                    </a:solidFill>
                  </a:tcPr>
                </a:tc>
              </a:tr>
            </a:tbl>
          </a:graphicData>
        </a:graphic>
      </p:graphicFrame>
    </p:spTree>
    <p:extLst>
      <p:ext uri="{BB962C8B-B14F-4D97-AF65-F5344CB8AC3E}">
        <p14:creationId xmlns:p14="http://schemas.microsoft.com/office/powerpoint/2010/main" val="284390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881188" y="644525"/>
            <a:ext cx="8501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sz="1800"/>
              <a:t> The first address (Network Address) can be found by ANDing the given addresses with the mask. ANDing here is done bit by bit.</a:t>
            </a:r>
          </a:p>
          <a:p>
            <a:pPr eaLnBrk="1" hangingPunct="1">
              <a:spcBef>
                <a:spcPct val="0"/>
              </a:spcBef>
              <a:buFontTx/>
              <a:buNone/>
            </a:pPr>
            <a:endParaRPr lang="en-US" altLang="en-US" sz="1800"/>
          </a:p>
          <a:p>
            <a:pPr eaLnBrk="1" hangingPunct="1">
              <a:spcBef>
                <a:spcPct val="0"/>
              </a:spcBef>
              <a:buFontTx/>
              <a:buNone/>
            </a:pPr>
            <a:endParaRPr lang="en-US" altLang="en-US" sz="1800"/>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1566863"/>
            <a:ext cx="587533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4"/>
          <p:cNvSpPr txBox="1">
            <a:spLocks noChangeArrowheads="1"/>
          </p:cNvSpPr>
          <p:nvPr/>
        </p:nvSpPr>
        <p:spPr bwMode="auto">
          <a:xfrm>
            <a:off x="1809750" y="2928938"/>
            <a:ext cx="85725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sz="1800"/>
              <a:t> The router outside the organization has a routing table with one column based on the network addresses; the router inside the organization has a routing table based on the subnetwork addresses. A 32-bit number called the mask is the key. The router outside the organization use a </a:t>
            </a:r>
            <a:r>
              <a:rPr lang="en-US" altLang="en-US" sz="1800" i="1">
                <a:solidFill>
                  <a:schemeClr val="accent2"/>
                </a:solidFill>
              </a:rPr>
              <a:t>default mask</a:t>
            </a:r>
            <a:r>
              <a:rPr lang="en-US" altLang="en-US" sz="1800"/>
              <a:t>; the router inside the organization use a </a:t>
            </a:r>
            <a:r>
              <a:rPr lang="en-US" altLang="en-US" sz="1800" i="1">
                <a:solidFill>
                  <a:schemeClr val="accent2"/>
                </a:solidFill>
              </a:rPr>
              <a:t>subnet mask</a:t>
            </a:r>
            <a:r>
              <a:rPr lang="en-US" altLang="en-US" sz="1800"/>
              <a:t>.</a:t>
            </a:r>
          </a:p>
        </p:txBody>
      </p:sp>
      <p:sp>
        <p:nvSpPr>
          <p:cNvPr id="28677" name="Rectangle 5"/>
          <p:cNvSpPr>
            <a:spLocks noChangeArrowheads="1"/>
          </p:cNvSpPr>
          <p:nvPr/>
        </p:nvSpPr>
        <p:spPr bwMode="auto">
          <a:xfrm>
            <a:off x="1881188" y="4857751"/>
            <a:ext cx="8572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i="1">
                <a:solidFill>
                  <a:schemeClr val="accent2"/>
                </a:solidFill>
              </a:rPr>
              <a:t>Example :</a:t>
            </a:r>
          </a:p>
          <a:p>
            <a:pPr eaLnBrk="1" hangingPunct="1">
              <a:spcBef>
                <a:spcPct val="0"/>
              </a:spcBef>
              <a:buFontTx/>
              <a:buNone/>
            </a:pPr>
            <a:r>
              <a:rPr lang="en-US" altLang="en-US" sz="1800"/>
              <a:t>A router outside the organization receives a packet with destination address 190.240.7.91. Show how it finds the network address to route the packet.</a:t>
            </a:r>
          </a:p>
        </p:txBody>
      </p:sp>
    </p:spTree>
    <p:extLst>
      <p:ext uri="{BB962C8B-B14F-4D97-AF65-F5344CB8AC3E}">
        <p14:creationId xmlns:p14="http://schemas.microsoft.com/office/powerpoint/2010/main" val="2077975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738314" y="460375"/>
            <a:ext cx="86439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The router follows three steps:</a:t>
            </a:r>
          </a:p>
          <a:p>
            <a:pPr eaLnBrk="1" hangingPunct="1">
              <a:spcBef>
                <a:spcPct val="0"/>
              </a:spcBef>
              <a:buFontTx/>
              <a:buAutoNum type="arabicPeriod"/>
            </a:pPr>
            <a:r>
              <a:rPr lang="en-US" altLang="en-US" sz="1800"/>
              <a:t>The router looks at the first byte of the address to find the class. It is class B. </a:t>
            </a:r>
          </a:p>
          <a:p>
            <a:pPr eaLnBrk="1" hangingPunct="1">
              <a:spcBef>
                <a:spcPct val="0"/>
              </a:spcBef>
              <a:buFontTx/>
              <a:buAutoNum type="arabicPeriod"/>
            </a:pPr>
            <a:r>
              <a:rPr lang="en-US" altLang="en-US" sz="1800"/>
              <a:t>The default mask for class B is 255.255.0.0. The router ANDs this mask with the address to get 190.240.0.0. </a:t>
            </a:r>
          </a:p>
          <a:p>
            <a:pPr eaLnBrk="1" hangingPunct="1">
              <a:spcBef>
                <a:spcPct val="0"/>
              </a:spcBef>
              <a:buFontTx/>
              <a:buAutoNum type="arabicPeriod"/>
            </a:pPr>
            <a:r>
              <a:rPr lang="en-US" altLang="en-US" sz="1800"/>
              <a:t>The router looks in its routing table to find out how to route the packet to this destination. </a:t>
            </a:r>
          </a:p>
        </p:txBody>
      </p:sp>
    </p:spTree>
    <p:extLst>
      <p:ext uri="{BB962C8B-B14F-4D97-AF65-F5344CB8AC3E}">
        <p14:creationId xmlns:p14="http://schemas.microsoft.com/office/powerpoint/2010/main" val="1150165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844676"/>
            <a:ext cx="85502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1703389" y="260351"/>
            <a:ext cx="85693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i="1">
                <a:solidFill>
                  <a:schemeClr val="accent2"/>
                </a:solidFill>
              </a:rPr>
              <a:t>Classes and Blocks</a:t>
            </a:r>
          </a:p>
          <a:p>
            <a:pPr eaLnBrk="1" hangingPunct="1">
              <a:spcBef>
                <a:spcPct val="0"/>
              </a:spcBef>
              <a:buFontTx/>
              <a:buNone/>
            </a:pPr>
            <a:endParaRPr lang="en-US" altLang="en-US" sz="2000" b="1" i="1">
              <a:solidFill>
                <a:schemeClr val="accent2"/>
              </a:solidFill>
            </a:endParaRPr>
          </a:p>
          <a:p>
            <a:pPr eaLnBrk="1" hangingPunct="1">
              <a:spcBef>
                <a:spcPct val="0"/>
              </a:spcBef>
              <a:buFontTx/>
              <a:buNone/>
            </a:pPr>
            <a:r>
              <a:rPr lang="en-US" altLang="en-US" sz="2000"/>
              <a:t>One problem with classful addressing is that each class is divided into a fixed number of blocks with each block having a fixed size.</a:t>
            </a:r>
          </a:p>
        </p:txBody>
      </p:sp>
      <p:pic>
        <p:nvPicPr>
          <p:cNvPr id="17412" name="Picture 10" descr="New 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9" y="4652963"/>
            <a:ext cx="84407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62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8"/>
          <p:cNvGrpSpPr>
            <a:grpSpLocks/>
          </p:cNvGrpSpPr>
          <p:nvPr/>
        </p:nvGrpSpPr>
        <p:grpSpPr bwMode="auto">
          <a:xfrm>
            <a:off x="1703388" y="188914"/>
            <a:ext cx="8640762" cy="6408737"/>
            <a:chOff x="113" y="119"/>
            <a:chExt cx="5443" cy="4037"/>
          </a:xfrm>
        </p:grpSpPr>
        <p:pic>
          <p:nvPicPr>
            <p:cNvPr id="18435" name="Picture 6" descr="New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119"/>
              <a:ext cx="5398" cy="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7"/>
            <p:cNvSpPr>
              <a:spLocks noChangeArrowheads="1"/>
            </p:cNvSpPr>
            <p:nvPr/>
          </p:nvSpPr>
          <p:spPr bwMode="auto">
            <a:xfrm>
              <a:off x="158" y="1117"/>
              <a:ext cx="5398" cy="7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 y="1238"/>
              <a:ext cx="4808" cy="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3885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New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260350"/>
            <a:ext cx="8296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1628776"/>
            <a:ext cx="817245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276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38" y="944564"/>
            <a:ext cx="8564562"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033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6"/>
          <p:cNvGrpSpPr>
            <a:grpSpLocks/>
          </p:cNvGrpSpPr>
          <p:nvPr/>
        </p:nvGrpSpPr>
        <p:grpSpPr bwMode="auto">
          <a:xfrm>
            <a:off x="2063751" y="484188"/>
            <a:ext cx="7961313" cy="4457700"/>
            <a:chOff x="340" y="305"/>
            <a:chExt cx="5015" cy="2808"/>
          </a:xfrm>
        </p:grpSpPr>
        <p:pic>
          <p:nvPicPr>
            <p:cNvPr id="21507" name="Picture 4" descr="New 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305"/>
              <a:ext cx="5015" cy="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2653" y="2205"/>
              <a:ext cx="2450"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grpSp>
    </p:spTree>
    <p:extLst>
      <p:ext uri="{BB962C8B-B14F-4D97-AF65-F5344CB8AC3E}">
        <p14:creationId xmlns:p14="http://schemas.microsoft.com/office/powerpoint/2010/main" val="855775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4" y="942976"/>
            <a:ext cx="8720137"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681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774825" y="268289"/>
            <a:ext cx="8497888"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000" b="1" i="1">
                <a:solidFill>
                  <a:schemeClr val="accent2"/>
                </a:solidFill>
              </a:rPr>
              <a:t>Network Address</a:t>
            </a:r>
          </a:p>
          <a:p>
            <a:pPr algn="just" eaLnBrk="1" hangingPunct="1">
              <a:spcBef>
                <a:spcPct val="0"/>
              </a:spcBef>
              <a:buFontTx/>
              <a:buNone/>
            </a:pPr>
            <a:endParaRPr lang="en-US" altLang="en-US" sz="2000" b="1" i="1">
              <a:solidFill>
                <a:schemeClr val="accent2"/>
              </a:solidFill>
            </a:endParaRPr>
          </a:p>
          <a:p>
            <a:pPr algn="just" eaLnBrk="1" hangingPunct="1">
              <a:spcBef>
                <a:spcPct val="0"/>
              </a:spcBef>
              <a:buFontTx/>
              <a:buNone/>
            </a:pPr>
            <a:r>
              <a:rPr lang="en-US" altLang="en-US" sz="1800">
                <a:solidFill>
                  <a:srgbClr val="FF0000"/>
                </a:solidFill>
                <a:sym typeface="Wingdings" panose="05000000000000000000" pitchFamily="2" charset="2"/>
              </a:rPr>
              <a:t></a:t>
            </a:r>
            <a:r>
              <a:rPr lang="en-US" altLang="en-US" sz="1800"/>
              <a:t> </a:t>
            </a:r>
            <a:r>
              <a:rPr lang="en-US" altLang="en-US" sz="2000"/>
              <a:t>A very important concept in IP addressing is the network address. When an organization is given a block of addresses, the organization is free to allocate the addresses to the devices that need to be connected to the Internet.</a:t>
            </a:r>
          </a:p>
          <a:p>
            <a:pPr algn="just" eaLnBrk="1" hangingPunct="1">
              <a:spcBef>
                <a:spcPct val="0"/>
              </a:spcBef>
              <a:buFontTx/>
              <a:buNone/>
            </a:pPr>
            <a:endParaRPr lang="en-US" altLang="en-US" sz="2000"/>
          </a:p>
          <a:p>
            <a:pPr algn="just" eaLnBrk="1" hangingPunct="1">
              <a:spcBef>
                <a:spcPct val="0"/>
              </a:spcBef>
              <a:buFontTx/>
              <a:buNone/>
            </a:pPr>
            <a:r>
              <a:rPr lang="en-US" altLang="en-US" sz="1800">
                <a:solidFill>
                  <a:srgbClr val="FF0000"/>
                </a:solidFill>
                <a:sym typeface="Wingdings" panose="05000000000000000000" pitchFamily="2" charset="2"/>
              </a:rPr>
              <a:t></a:t>
            </a:r>
            <a:r>
              <a:rPr lang="en-US" altLang="en-US" sz="1800"/>
              <a:t> </a:t>
            </a:r>
            <a:r>
              <a:rPr lang="en-US" altLang="en-US" sz="2000"/>
              <a:t>The first address in the class treated as a special address. The first address is called the network address and defines the organization network. It defines the organization itself to the rest of the world.</a:t>
            </a:r>
          </a:p>
          <a:p>
            <a:pPr algn="just" eaLnBrk="1" hangingPunct="1">
              <a:spcBef>
                <a:spcPct val="0"/>
              </a:spcBef>
              <a:buFontTx/>
              <a:buNone/>
            </a:pPr>
            <a:endParaRPr lang="en-US" altLang="en-US" sz="2000"/>
          </a:p>
          <a:p>
            <a:pPr algn="just" eaLnBrk="1" hangingPunct="1">
              <a:spcBef>
                <a:spcPct val="0"/>
              </a:spcBef>
              <a:buFontTx/>
              <a:buNone/>
            </a:pPr>
            <a:r>
              <a:rPr lang="en-US" altLang="en-US" sz="1800">
                <a:solidFill>
                  <a:srgbClr val="FF0000"/>
                </a:solidFill>
                <a:sym typeface="Wingdings" panose="05000000000000000000" pitchFamily="2" charset="2"/>
              </a:rPr>
              <a:t></a:t>
            </a:r>
            <a:r>
              <a:rPr lang="en-US" altLang="en-US" sz="1800"/>
              <a:t> </a:t>
            </a:r>
            <a:r>
              <a:rPr lang="en-US" altLang="en-US" sz="2000"/>
              <a:t>The first address is the one that is used by routers to direct the message sent to the organization from the outside.</a:t>
            </a:r>
          </a:p>
          <a:p>
            <a:pPr algn="just" eaLnBrk="1" hangingPunct="1">
              <a:spcBef>
                <a:spcPct val="50000"/>
              </a:spcBef>
              <a:buFontTx/>
              <a:buNone/>
            </a:pPr>
            <a:r>
              <a:rPr lang="en-US" altLang="en-US" sz="1800">
                <a:solidFill>
                  <a:srgbClr val="FF0000"/>
                </a:solidFill>
                <a:sym typeface="Wingdings" panose="05000000000000000000" pitchFamily="2" charset="2"/>
              </a:rPr>
              <a:t></a:t>
            </a:r>
            <a:r>
              <a:rPr lang="en-US" altLang="en-US" sz="1800"/>
              <a:t> </a:t>
            </a:r>
            <a:r>
              <a:rPr lang="en-US" altLang="en-US" sz="2000"/>
              <a:t>In network address, all hostid are 0s. Given the network address, we can find the class of the address.</a:t>
            </a:r>
          </a:p>
        </p:txBody>
      </p:sp>
    </p:spTree>
    <p:extLst>
      <p:ext uri="{BB962C8B-B14F-4D97-AF65-F5344CB8AC3E}">
        <p14:creationId xmlns:p14="http://schemas.microsoft.com/office/powerpoint/2010/main" val="2031404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1916114"/>
            <a:ext cx="884872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p:cNvSpPr>
            <a:spLocks noChangeArrowheads="1"/>
          </p:cNvSpPr>
          <p:nvPr/>
        </p:nvSpPr>
        <p:spPr bwMode="auto">
          <a:xfrm>
            <a:off x="5087938" y="5661026"/>
            <a:ext cx="206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t>Network Address</a:t>
            </a:r>
          </a:p>
        </p:txBody>
      </p:sp>
    </p:spTree>
    <p:extLst>
      <p:ext uri="{BB962C8B-B14F-4D97-AF65-F5344CB8AC3E}">
        <p14:creationId xmlns:p14="http://schemas.microsoft.com/office/powerpoint/2010/main" val="4029926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795</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Layer</dc:title>
  <dc:creator>Hussam</dc:creator>
  <cp:lastModifiedBy>Hussam</cp:lastModifiedBy>
  <cp:revision>2</cp:revision>
  <dcterms:created xsi:type="dcterms:W3CDTF">2021-09-06T12:00:33Z</dcterms:created>
  <dcterms:modified xsi:type="dcterms:W3CDTF">2021-09-06T12:03:16Z</dcterms:modified>
</cp:coreProperties>
</file>